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4"/>
  </p:sldMasterIdLst>
  <p:sldIdLst>
    <p:sldId id="256" r:id="rId5"/>
    <p:sldId id="261" r:id="rId6"/>
    <p:sldId id="262" r:id="rId7"/>
    <p:sldId id="263" r:id="rId8"/>
    <p:sldId id="26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779C101-4C83-0C16-51BD-3DF936750917}" name="Kate Bannister" initials="KB" userId="S::kbannister@nfu.org.uk::1d6575c4-5496-4031-a979-53292887be2b" providerId="AD"/>
  <p188:author id="{2B27868E-31E9-3DFF-B18D-3F0A1D1CDB5F}" name="Joe Osborne" initials="JO" userId="S::josborne@nfu.org.uk::8dee0bd9-88b9-40e3-a5c9-2d87c9fc239a"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eris Jones" initials="CJ" lastIdx="5" clrIdx="0">
    <p:extLst>
      <p:ext uri="{19B8F6BF-5375-455C-9EA6-DF929625EA0E}">
        <p15:presenceInfo xmlns:p15="http://schemas.microsoft.com/office/powerpoint/2012/main" userId="S::CJones@nfu.org.uk::27f9ad18-f066-47ff-8606-b73626d0b0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CC0000"/>
    <a:srgbClr val="FF3300"/>
    <a:srgbClr val="FF6600"/>
    <a:srgbClr val="FF5050"/>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3" autoAdjust="0"/>
    <p:restoredTop sz="96357" autoAdjust="0"/>
  </p:normalViewPr>
  <p:slideViewPr>
    <p:cSldViewPr snapToGrid="0">
      <p:cViewPr varScale="1">
        <p:scale>
          <a:sx n="60" d="100"/>
          <a:sy n="60" d="100"/>
        </p:scale>
        <p:origin x="64" y="19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 Smee" userId="9cc8832d-c922-4f8b-80ef-7941db6a26d0" providerId="ADAL" clId="{B7C489CC-C927-4FE6-8A69-EED023B60285}"/>
    <pc:docChg chg="delSld">
      <pc:chgData name="Matt Smee" userId="9cc8832d-c922-4f8b-80ef-7941db6a26d0" providerId="ADAL" clId="{B7C489CC-C927-4FE6-8A69-EED023B60285}" dt="2024-05-31T11:50:36.190" v="1"/>
      <pc:docMkLst>
        <pc:docMk/>
      </pc:docMkLst>
      <pc:sldChg chg="delCm">
        <pc:chgData name="Matt Smee" userId="9cc8832d-c922-4f8b-80ef-7941db6a26d0" providerId="ADAL" clId="{B7C489CC-C927-4FE6-8A69-EED023B60285}" dt="2024-05-31T11:50:36.190" v="1"/>
        <pc:sldMkLst>
          <pc:docMk/>
          <pc:sldMk cId="1023583994" sldId="260"/>
        </pc:sldMkLst>
        <pc:extLst>
          <p:ext xmlns:p="http://schemas.openxmlformats.org/presentationml/2006/main" uri="{D6D511B9-2390-475A-947B-AFAB55BFBCF1}">
            <pc226:cmChg xmlns:pc226="http://schemas.microsoft.com/office/powerpoint/2022/06/main/command" chg="del">
              <pc226:chgData name="Matt Smee" userId="9cc8832d-c922-4f8b-80ef-7941db6a26d0" providerId="ADAL" clId="{B7C489CC-C927-4FE6-8A69-EED023B60285}" dt="2024-05-31T11:50:36.190" v="1"/>
              <pc2:cmMkLst xmlns:pc2="http://schemas.microsoft.com/office/powerpoint/2019/9/main/command">
                <pc:docMk/>
                <pc:sldMk cId="1023583994" sldId="260"/>
                <pc2:cmMk id="{F2970D22-8736-40B8-B177-C6C9EB35F14D}"/>
              </pc2:cmMkLst>
            </pc226:cmChg>
          </p:ext>
        </pc:extLst>
      </pc:sldChg>
      <pc:sldChg chg="del">
        <pc:chgData name="Matt Smee" userId="9cc8832d-c922-4f8b-80ef-7941db6a26d0" providerId="ADAL" clId="{B7C489CC-C927-4FE6-8A69-EED023B60285}" dt="2024-05-31T11:50:20.623" v="0" actId="2696"/>
        <pc:sldMkLst>
          <pc:docMk/>
          <pc:sldMk cId="122705105" sldId="265"/>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4CC3C-0013-42F4-9685-0DFD172AFE4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778823C-0417-43C1-9816-C7A5652D19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6D92A98-66EE-4081-8C82-3BD90B3E7EAD}"/>
              </a:ext>
            </a:extLst>
          </p:cNvPr>
          <p:cNvSpPr>
            <a:spLocks noGrp="1"/>
          </p:cNvSpPr>
          <p:nvPr>
            <p:ph type="dt" sz="half" idx="10"/>
          </p:nvPr>
        </p:nvSpPr>
        <p:spPr/>
        <p:txBody>
          <a:bodyPr/>
          <a:lstStyle/>
          <a:p>
            <a:fld id="{D1FDB4B9-28E4-4D8D-A9BB-ABDA5E10ED32}" type="datetimeFigureOut">
              <a:rPr lang="en-GB" smtClean="0"/>
              <a:t>31/05/2024</a:t>
            </a:fld>
            <a:endParaRPr lang="en-GB"/>
          </a:p>
        </p:txBody>
      </p:sp>
      <p:sp>
        <p:nvSpPr>
          <p:cNvPr id="5" name="Footer Placeholder 4">
            <a:extLst>
              <a:ext uri="{FF2B5EF4-FFF2-40B4-BE49-F238E27FC236}">
                <a16:creationId xmlns:a16="http://schemas.microsoft.com/office/drawing/2014/main" id="{3901BD99-6676-4CF7-A9EB-E7F2D14A6A7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47D8B69-DDB4-4B6F-9D60-BA343C253AC6}"/>
              </a:ext>
            </a:extLst>
          </p:cNvPr>
          <p:cNvSpPr>
            <a:spLocks noGrp="1"/>
          </p:cNvSpPr>
          <p:nvPr>
            <p:ph type="sldNum" sz="quarter" idx="12"/>
          </p:nvPr>
        </p:nvSpPr>
        <p:spPr/>
        <p:txBody>
          <a:bodyPr/>
          <a:lstStyle/>
          <a:p>
            <a:fld id="{91C2A87E-C6C2-4B13-8833-871CA86F54EF}" type="slidenum">
              <a:rPr lang="en-GB" smtClean="0"/>
              <a:t>‹#›</a:t>
            </a:fld>
            <a:endParaRPr lang="en-GB"/>
          </a:p>
        </p:txBody>
      </p:sp>
    </p:spTree>
    <p:extLst>
      <p:ext uri="{BB962C8B-B14F-4D97-AF65-F5344CB8AC3E}">
        <p14:creationId xmlns:p14="http://schemas.microsoft.com/office/powerpoint/2010/main" val="3117281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06BBE-AD84-416D-9972-FFC5A486095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AA8BCEE-906B-4BD4-8687-BBF819522AC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E5137DC-037B-45F7-BD86-509843F32988}"/>
              </a:ext>
            </a:extLst>
          </p:cNvPr>
          <p:cNvSpPr>
            <a:spLocks noGrp="1"/>
          </p:cNvSpPr>
          <p:nvPr>
            <p:ph type="dt" sz="half" idx="10"/>
          </p:nvPr>
        </p:nvSpPr>
        <p:spPr/>
        <p:txBody>
          <a:bodyPr/>
          <a:lstStyle/>
          <a:p>
            <a:fld id="{D1FDB4B9-28E4-4D8D-A9BB-ABDA5E10ED32}" type="datetimeFigureOut">
              <a:rPr lang="en-GB" smtClean="0"/>
              <a:t>31/05/2024</a:t>
            </a:fld>
            <a:endParaRPr lang="en-GB"/>
          </a:p>
        </p:txBody>
      </p:sp>
      <p:sp>
        <p:nvSpPr>
          <p:cNvPr id="5" name="Footer Placeholder 4">
            <a:extLst>
              <a:ext uri="{FF2B5EF4-FFF2-40B4-BE49-F238E27FC236}">
                <a16:creationId xmlns:a16="http://schemas.microsoft.com/office/drawing/2014/main" id="{D4814467-EC79-4F78-A641-413C9AD50AB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E058783-088B-4070-8251-38B8A13762DB}"/>
              </a:ext>
            </a:extLst>
          </p:cNvPr>
          <p:cNvSpPr>
            <a:spLocks noGrp="1"/>
          </p:cNvSpPr>
          <p:nvPr>
            <p:ph type="sldNum" sz="quarter" idx="12"/>
          </p:nvPr>
        </p:nvSpPr>
        <p:spPr/>
        <p:txBody>
          <a:bodyPr/>
          <a:lstStyle/>
          <a:p>
            <a:fld id="{91C2A87E-C6C2-4B13-8833-871CA86F54EF}" type="slidenum">
              <a:rPr lang="en-GB" smtClean="0"/>
              <a:t>‹#›</a:t>
            </a:fld>
            <a:endParaRPr lang="en-GB"/>
          </a:p>
        </p:txBody>
      </p:sp>
      <p:pic>
        <p:nvPicPr>
          <p:cNvPr id="9" name="Picture 8" descr="Logo, company name&#10;&#10;Description automatically generated">
            <a:extLst>
              <a:ext uri="{FF2B5EF4-FFF2-40B4-BE49-F238E27FC236}">
                <a16:creationId xmlns:a16="http://schemas.microsoft.com/office/drawing/2014/main" id="{FAC58D25-803F-3C69-37B6-DE1A82F8D89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8403" r="4417"/>
          <a:stretch/>
        </p:blipFill>
        <p:spPr>
          <a:xfrm>
            <a:off x="10786870" y="136524"/>
            <a:ext cx="1155620" cy="1325563"/>
          </a:xfrm>
          <a:prstGeom prst="rect">
            <a:avLst/>
          </a:prstGeom>
        </p:spPr>
      </p:pic>
    </p:spTree>
    <p:extLst>
      <p:ext uri="{BB962C8B-B14F-4D97-AF65-F5344CB8AC3E}">
        <p14:creationId xmlns:p14="http://schemas.microsoft.com/office/powerpoint/2010/main" val="461400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EC3B2B-1BCE-44AE-A169-1865DC9FDB5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1B10857-CB79-40CA-8466-B4813BCC362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4C6C134-2CC1-4DDE-B303-93E805B27C32}"/>
              </a:ext>
            </a:extLst>
          </p:cNvPr>
          <p:cNvSpPr>
            <a:spLocks noGrp="1"/>
          </p:cNvSpPr>
          <p:nvPr>
            <p:ph type="dt" sz="half" idx="10"/>
          </p:nvPr>
        </p:nvSpPr>
        <p:spPr/>
        <p:txBody>
          <a:bodyPr/>
          <a:lstStyle/>
          <a:p>
            <a:fld id="{D1FDB4B9-28E4-4D8D-A9BB-ABDA5E10ED32}" type="datetimeFigureOut">
              <a:rPr lang="en-GB" smtClean="0"/>
              <a:t>31/05/2024</a:t>
            </a:fld>
            <a:endParaRPr lang="en-GB"/>
          </a:p>
        </p:txBody>
      </p:sp>
      <p:sp>
        <p:nvSpPr>
          <p:cNvPr id="5" name="Footer Placeholder 4">
            <a:extLst>
              <a:ext uri="{FF2B5EF4-FFF2-40B4-BE49-F238E27FC236}">
                <a16:creationId xmlns:a16="http://schemas.microsoft.com/office/drawing/2014/main" id="{D7245824-CC06-4568-93CE-D095715AA7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DA91B69-298B-4F8A-87D1-8DE90655EF87}"/>
              </a:ext>
            </a:extLst>
          </p:cNvPr>
          <p:cNvSpPr>
            <a:spLocks noGrp="1"/>
          </p:cNvSpPr>
          <p:nvPr>
            <p:ph type="sldNum" sz="quarter" idx="12"/>
          </p:nvPr>
        </p:nvSpPr>
        <p:spPr/>
        <p:txBody>
          <a:bodyPr/>
          <a:lstStyle/>
          <a:p>
            <a:fld id="{91C2A87E-C6C2-4B13-8833-871CA86F54EF}" type="slidenum">
              <a:rPr lang="en-GB" smtClean="0"/>
              <a:t>‹#›</a:t>
            </a:fld>
            <a:endParaRPr lang="en-GB"/>
          </a:p>
        </p:txBody>
      </p:sp>
      <p:pic>
        <p:nvPicPr>
          <p:cNvPr id="9" name="Picture 8" descr="Logo, company name&#10;&#10;Description automatically generated">
            <a:extLst>
              <a:ext uri="{FF2B5EF4-FFF2-40B4-BE49-F238E27FC236}">
                <a16:creationId xmlns:a16="http://schemas.microsoft.com/office/drawing/2014/main" id="{E9C0C4CF-FEFD-AD78-7A1F-983BE23A665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8403" r="4417"/>
          <a:stretch/>
        </p:blipFill>
        <p:spPr>
          <a:xfrm>
            <a:off x="10786870" y="136524"/>
            <a:ext cx="1155620" cy="1325563"/>
          </a:xfrm>
          <a:prstGeom prst="rect">
            <a:avLst/>
          </a:prstGeom>
        </p:spPr>
      </p:pic>
    </p:spTree>
    <p:extLst>
      <p:ext uri="{BB962C8B-B14F-4D97-AF65-F5344CB8AC3E}">
        <p14:creationId xmlns:p14="http://schemas.microsoft.com/office/powerpoint/2010/main" val="1224023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C67DA-A528-45CC-BFCE-162C79B3A7D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2ED16A3-130E-4529-A4FA-02154F98801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07B4586-A831-48ED-95E5-39C64071C8AA}"/>
              </a:ext>
            </a:extLst>
          </p:cNvPr>
          <p:cNvSpPr>
            <a:spLocks noGrp="1"/>
          </p:cNvSpPr>
          <p:nvPr>
            <p:ph type="dt" sz="half" idx="10"/>
          </p:nvPr>
        </p:nvSpPr>
        <p:spPr/>
        <p:txBody>
          <a:bodyPr/>
          <a:lstStyle/>
          <a:p>
            <a:fld id="{D1FDB4B9-28E4-4D8D-A9BB-ABDA5E10ED32}" type="datetimeFigureOut">
              <a:rPr lang="en-GB" smtClean="0"/>
              <a:t>31/05/2024</a:t>
            </a:fld>
            <a:endParaRPr lang="en-GB"/>
          </a:p>
        </p:txBody>
      </p:sp>
      <p:sp>
        <p:nvSpPr>
          <p:cNvPr id="5" name="Footer Placeholder 4">
            <a:extLst>
              <a:ext uri="{FF2B5EF4-FFF2-40B4-BE49-F238E27FC236}">
                <a16:creationId xmlns:a16="http://schemas.microsoft.com/office/drawing/2014/main" id="{0352DB36-478E-4933-8654-594FC1297B3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0227AB0-4038-4503-81EC-9FDC35327894}"/>
              </a:ext>
            </a:extLst>
          </p:cNvPr>
          <p:cNvSpPr>
            <a:spLocks noGrp="1"/>
          </p:cNvSpPr>
          <p:nvPr>
            <p:ph type="sldNum" sz="quarter" idx="12"/>
          </p:nvPr>
        </p:nvSpPr>
        <p:spPr/>
        <p:txBody>
          <a:bodyPr/>
          <a:lstStyle/>
          <a:p>
            <a:fld id="{91C2A87E-C6C2-4B13-8833-871CA86F54EF}" type="slidenum">
              <a:rPr lang="en-GB" smtClean="0"/>
              <a:t>‹#›</a:t>
            </a:fld>
            <a:endParaRPr lang="en-GB"/>
          </a:p>
        </p:txBody>
      </p:sp>
      <p:pic>
        <p:nvPicPr>
          <p:cNvPr id="7" name="Picture 6" descr="Logo, company name&#10;&#10;Description automatically generated">
            <a:extLst>
              <a:ext uri="{FF2B5EF4-FFF2-40B4-BE49-F238E27FC236}">
                <a16:creationId xmlns:a16="http://schemas.microsoft.com/office/drawing/2014/main" id="{45DDC834-2637-2660-C5F1-808BD08AB45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8403" r="4417"/>
          <a:stretch/>
        </p:blipFill>
        <p:spPr>
          <a:xfrm>
            <a:off x="10786870" y="136524"/>
            <a:ext cx="1155620" cy="1325563"/>
          </a:xfrm>
          <a:prstGeom prst="rect">
            <a:avLst/>
          </a:prstGeom>
        </p:spPr>
      </p:pic>
    </p:spTree>
    <p:extLst>
      <p:ext uri="{BB962C8B-B14F-4D97-AF65-F5344CB8AC3E}">
        <p14:creationId xmlns:p14="http://schemas.microsoft.com/office/powerpoint/2010/main" val="3924018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33F39-403E-4574-AB53-302374C9880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471C28A-D912-4AF4-AD09-5925CB38718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1BAF052-F0DF-4C64-8E62-E6530B2DF3F2}"/>
              </a:ext>
            </a:extLst>
          </p:cNvPr>
          <p:cNvSpPr>
            <a:spLocks noGrp="1"/>
          </p:cNvSpPr>
          <p:nvPr>
            <p:ph type="dt" sz="half" idx="10"/>
          </p:nvPr>
        </p:nvSpPr>
        <p:spPr/>
        <p:txBody>
          <a:bodyPr/>
          <a:lstStyle/>
          <a:p>
            <a:fld id="{D1FDB4B9-28E4-4D8D-A9BB-ABDA5E10ED32}" type="datetimeFigureOut">
              <a:rPr lang="en-GB" smtClean="0"/>
              <a:t>31/05/2024</a:t>
            </a:fld>
            <a:endParaRPr lang="en-GB"/>
          </a:p>
        </p:txBody>
      </p:sp>
      <p:sp>
        <p:nvSpPr>
          <p:cNvPr id="5" name="Footer Placeholder 4">
            <a:extLst>
              <a:ext uri="{FF2B5EF4-FFF2-40B4-BE49-F238E27FC236}">
                <a16:creationId xmlns:a16="http://schemas.microsoft.com/office/drawing/2014/main" id="{131FE476-4773-483C-8B55-78E6D1B1580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BC95672-F67A-4919-A8F6-500D148CD647}"/>
              </a:ext>
            </a:extLst>
          </p:cNvPr>
          <p:cNvSpPr>
            <a:spLocks noGrp="1"/>
          </p:cNvSpPr>
          <p:nvPr>
            <p:ph type="sldNum" sz="quarter" idx="12"/>
          </p:nvPr>
        </p:nvSpPr>
        <p:spPr/>
        <p:txBody>
          <a:bodyPr/>
          <a:lstStyle/>
          <a:p>
            <a:fld id="{91C2A87E-C6C2-4B13-8833-871CA86F54EF}" type="slidenum">
              <a:rPr lang="en-GB" smtClean="0"/>
              <a:t>‹#›</a:t>
            </a:fld>
            <a:endParaRPr lang="en-GB"/>
          </a:p>
        </p:txBody>
      </p:sp>
      <p:pic>
        <p:nvPicPr>
          <p:cNvPr id="9" name="Picture 8" descr="Logo, company name&#10;&#10;Description automatically generated">
            <a:extLst>
              <a:ext uri="{FF2B5EF4-FFF2-40B4-BE49-F238E27FC236}">
                <a16:creationId xmlns:a16="http://schemas.microsoft.com/office/drawing/2014/main" id="{64B58B30-0055-CD44-E6D0-185E9715DD8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8403" r="4417"/>
          <a:stretch/>
        </p:blipFill>
        <p:spPr>
          <a:xfrm>
            <a:off x="10786870" y="136524"/>
            <a:ext cx="1155620" cy="1325563"/>
          </a:xfrm>
          <a:prstGeom prst="rect">
            <a:avLst/>
          </a:prstGeom>
        </p:spPr>
      </p:pic>
    </p:spTree>
    <p:extLst>
      <p:ext uri="{BB962C8B-B14F-4D97-AF65-F5344CB8AC3E}">
        <p14:creationId xmlns:p14="http://schemas.microsoft.com/office/powerpoint/2010/main" val="824607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E80E1-312E-4D5D-8EB2-2159760567E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B69F6A1-3498-43F8-A795-3E92C49B014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B884D55-6678-44B3-9E9B-3D007F901BD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2658DB5-51A7-44B6-83D5-50663128EA75}"/>
              </a:ext>
            </a:extLst>
          </p:cNvPr>
          <p:cNvSpPr>
            <a:spLocks noGrp="1"/>
          </p:cNvSpPr>
          <p:nvPr>
            <p:ph type="dt" sz="half" idx="10"/>
          </p:nvPr>
        </p:nvSpPr>
        <p:spPr/>
        <p:txBody>
          <a:bodyPr/>
          <a:lstStyle/>
          <a:p>
            <a:fld id="{D1FDB4B9-28E4-4D8D-A9BB-ABDA5E10ED32}" type="datetimeFigureOut">
              <a:rPr lang="en-GB" smtClean="0"/>
              <a:t>31/05/2024</a:t>
            </a:fld>
            <a:endParaRPr lang="en-GB"/>
          </a:p>
        </p:txBody>
      </p:sp>
      <p:sp>
        <p:nvSpPr>
          <p:cNvPr id="6" name="Footer Placeholder 5">
            <a:extLst>
              <a:ext uri="{FF2B5EF4-FFF2-40B4-BE49-F238E27FC236}">
                <a16:creationId xmlns:a16="http://schemas.microsoft.com/office/drawing/2014/main" id="{8B1EFD0A-A426-4583-AFE9-2913CAA4176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48E88B9-C8AA-4636-9575-8F807D71EBE2}"/>
              </a:ext>
            </a:extLst>
          </p:cNvPr>
          <p:cNvSpPr>
            <a:spLocks noGrp="1"/>
          </p:cNvSpPr>
          <p:nvPr>
            <p:ph type="sldNum" sz="quarter" idx="12"/>
          </p:nvPr>
        </p:nvSpPr>
        <p:spPr/>
        <p:txBody>
          <a:bodyPr/>
          <a:lstStyle/>
          <a:p>
            <a:fld id="{91C2A87E-C6C2-4B13-8833-871CA86F54EF}" type="slidenum">
              <a:rPr lang="en-GB" smtClean="0"/>
              <a:t>‹#›</a:t>
            </a:fld>
            <a:endParaRPr lang="en-GB"/>
          </a:p>
        </p:txBody>
      </p:sp>
      <p:pic>
        <p:nvPicPr>
          <p:cNvPr id="10" name="Picture 9" descr="Logo, company name&#10;&#10;Description automatically generated">
            <a:extLst>
              <a:ext uri="{FF2B5EF4-FFF2-40B4-BE49-F238E27FC236}">
                <a16:creationId xmlns:a16="http://schemas.microsoft.com/office/drawing/2014/main" id="{FA7A41D7-6CB2-5000-2922-AE8CC89E44A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8403" r="4417"/>
          <a:stretch/>
        </p:blipFill>
        <p:spPr>
          <a:xfrm>
            <a:off x="10786870" y="136524"/>
            <a:ext cx="1155620" cy="1325563"/>
          </a:xfrm>
          <a:prstGeom prst="rect">
            <a:avLst/>
          </a:prstGeom>
        </p:spPr>
      </p:pic>
    </p:spTree>
    <p:extLst>
      <p:ext uri="{BB962C8B-B14F-4D97-AF65-F5344CB8AC3E}">
        <p14:creationId xmlns:p14="http://schemas.microsoft.com/office/powerpoint/2010/main" val="1285527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0FE94-2519-4CB1-A1DA-8EFCEEE8969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CEEBF31-5339-437F-9BA3-F27E944864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D55B6BA-8481-40FF-AC20-07D7B6644A6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5583C11-7E55-4D0F-BA28-74CAB9100F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FD3834-BC28-4FEF-8F64-1F3FF984C0F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7CD5586-9A27-48D4-9A82-22ACA4105D6F}"/>
              </a:ext>
            </a:extLst>
          </p:cNvPr>
          <p:cNvSpPr>
            <a:spLocks noGrp="1"/>
          </p:cNvSpPr>
          <p:nvPr>
            <p:ph type="dt" sz="half" idx="10"/>
          </p:nvPr>
        </p:nvSpPr>
        <p:spPr/>
        <p:txBody>
          <a:bodyPr/>
          <a:lstStyle/>
          <a:p>
            <a:fld id="{D1FDB4B9-28E4-4D8D-A9BB-ABDA5E10ED32}" type="datetimeFigureOut">
              <a:rPr lang="en-GB" smtClean="0"/>
              <a:t>31/05/2024</a:t>
            </a:fld>
            <a:endParaRPr lang="en-GB"/>
          </a:p>
        </p:txBody>
      </p:sp>
      <p:sp>
        <p:nvSpPr>
          <p:cNvPr id="8" name="Footer Placeholder 7">
            <a:extLst>
              <a:ext uri="{FF2B5EF4-FFF2-40B4-BE49-F238E27FC236}">
                <a16:creationId xmlns:a16="http://schemas.microsoft.com/office/drawing/2014/main" id="{3B548E98-E9A4-4564-BB75-ED9FDCC9F90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E7DA4F9-972E-46BF-AE15-FB967BAF3324}"/>
              </a:ext>
            </a:extLst>
          </p:cNvPr>
          <p:cNvSpPr>
            <a:spLocks noGrp="1"/>
          </p:cNvSpPr>
          <p:nvPr>
            <p:ph type="sldNum" sz="quarter" idx="12"/>
          </p:nvPr>
        </p:nvSpPr>
        <p:spPr/>
        <p:txBody>
          <a:bodyPr/>
          <a:lstStyle/>
          <a:p>
            <a:fld id="{91C2A87E-C6C2-4B13-8833-871CA86F54EF}" type="slidenum">
              <a:rPr lang="en-GB" smtClean="0"/>
              <a:t>‹#›</a:t>
            </a:fld>
            <a:endParaRPr lang="en-GB"/>
          </a:p>
        </p:txBody>
      </p:sp>
      <p:pic>
        <p:nvPicPr>
          <p:cNvPr id="12" name="Picture 11" descr="Logo, company name&#10;&#10;Description automatically generated">
            <a:extLst>
              <a:ext uri="{FF2B5EF4-FFF2-40B4-BE49-F238E27FC236}">
                <a16:creationId xmlns:a16="http://schemas.microsoft.com/office/drawing/2014/main" id="{E9161A53-0588-2757-FFC0-697135B89F0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8403" r="4417"/>
          <a:stretch/>
        </p:blipFill>
        <p:spPr>
          <a:xfrm>
            <a:off x="10786870" y="136524"/>
            <a:ext cx="1155620" cy="1325563"/>
          </a:xfrm>
          <a:prstGeom prst="rect">
            <a:avLst/>
          </a:prstGeom>
        </p:spPr>
      </p:pic>
    </p:spTree>
    <p:extLst>
      <p:ext uri="{BB962C8B-B14F-4D97-AF65-F5344CB8AC3E}">
        <p14:creationId xmlns:p14="http://schemas.microsoft.com/office/powerpoint/2010/main" val="1723504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1D329-A99D-488B-AC64-AF51BAC8D81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4A0F2BC-1D2A-4E2F-814D-7673157624B1}"/>
              </a:ext>
            </a:extLst>
          </p:cNvPr>
          <p:cNvSpPr>
            <a:spLocks noGrp="1"/>
          </p:cNvSpPr>
          <p:nvPr>
            <p:ph type="dt" sz="half" idx="10"/>
          </p:nvPr>
        </p:nvSpPr>
        <p:spPr/>
        <p:txBody>
          <a:bodyPr/>
          <a:lstStyle/>
          <a:p>
            <a:fld id="{D1FDB4B9-28E4-4D8D-A9BB-ABDA5E10ED32}" type="datetimeFigureOut">
              <a:rPr lang="en-GB" smtClean="0"/>
              <a:t>31/05/2024</a:t>
            </a:fld>
            <a:endParaRPr lang="en-GB"/>
          </a:p>
        </p:txBody>
      </p:sp>
      <p:sp>
        <p:nvSpPr>
          <p:cNvPr id="4" name="Footer Placeholder 3">
            <a:extLst>
              <a:ext uri="{FF2B5EF4-FFF2-40B4-BE49-F238E27FC236}">
                <a16:creationId xmlns:a16="http://schemas.microsoft.com/office/drawing/2014/main" id="{636E8677-2700-4D66-952D-542836CE292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BD64706-5948-4FE5-9F7B-63EBAFED5CA8}"/>
              </a:ext>
            </a:extLst>
          </p:cNvPr>
          <p:cNvSpPr>
            <a:spLocks noGrp="1"/>
          </p:cNvSpPr>
          <p:nvPr>
            <p:ph type="sldNum" sz="quarter" idx="12"/>
          </p:nvPr>
        </p:nvSpPr>
        <p:spPr/>
        <p:txBody>
          <a:bodyPr/>
          <a:lstStyle/>
          <a:p>
            <a:fld id="{91C2A87E-C6C2-4B13-8833-871CA86F54EF}" type="slidenum">
              <a:rPr lang="en-GB" smtClean="0"/>
              <a:t>‹#›</a:t>
            </a:fld>
            <a:endParaRPr lang="en-GB"/>
          </a:p>
        </p:txBody>
      </p:sp>
      <p:pic>
        <p:nvPicPr>
          <p:cNvPr id="8" name="Picture 7" descr="Logo, company name&#10;&#10;Description automatically generated">
            <a:extLst>
              <a:ext uri="{FF2B5EF4-FFF2-40B4-BE49-F238E27FC236}">
                <a16:creationId xmlns:a16="http://schemas.microsoft.com/office/drawing/2014/main" id="{C24D2D8E-D8FD-31E0-6AFF-7DC75E4FB462}"/>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8403" r="4417"/>
          <a:stretch/>
        </p:blipFill>
        <p:spPr>
          <a:xfrm>
            <a:off x="10786870" y="136524"/>
            <a:ext cx="1155620" cy="1325563"/>
          </a:xfrm>
          <a:prstGeom prst="rect">
            <a:avLst/>
          </a:prstGeom>
        </p:spPr>
      </p:pic>
    </p:spTree>
    <p:extLst>
      <p:ext uri="{BB962C8B-B14F-4D97-AF65-F5344CB8AC3E}">
        <p14:creationId xmlns:p14="http://schemas.microsoft.com/office/powerpoint/2010/main" val="2362053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5A365BF-EF7D-4A37-B672-F85C0401F532}"/>
              </a:ext>
            </a:extLst>
          </p:cNvPr>
          <p:cNvSpPr>
            <a:spLocks noGrp="1"/>
          </p:cNvSpPr>
          <p:nvPr>
            <p:ph type="dt" sz="half" idx="10"/>
          </p:nvPr>
        </p:nvSpPr>
        <p:spPr/>
        <p:txBody>
          <a:bodyPr/>
          <a:lstStyle/>
          <a:p>
            <a:fld id="{D1FDB4B9-28E4-4D8D-A9BB-ABDA5E10ED32}" type="datetimeFigureOut">
              <a:rPr lang="en-GB" smtClean="0"/>
              <a:t>31/05/2024</a:t>
            </a:fld>
            <a:endParaRPr lang="en-GB"/>
          </a:p>
        </p:txBody>
      </p:sp>
      <p:sp>
        <p:nvSpPr>
          <p:cNvPr id="3" name="Footer Placeholder 2">
            <a:extLst>
              <a:ext uri="{FF2B5EF4-FFF2-40B4-BE49-F238E27FC236}">
                <a16:creationId xmlns:a16="http://schemas.microsoft.com/office/drawing/2014/main" id="{E7DBCF8C-E1EC-4DDB-84DA-513DF041A90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EBA5221-F61B-4A20-B54D-7B15A9EC1AB8}"/>
              </a:ext>
            </a:extLst>
          </p:cNvPr>
          <p:cNvSpPr>
            <a:spLocks noGrp="1"/>
          </p:cNvSpPr>
          <p:nvPr>
            <p:ph type="sldNum" sz="quarter" idx="12"/>
          </p:nvPr>
        </p:nvSpPr>
        <p:spPr/>
        <p:txBody>
          <a:bodyPr/>
          <a:lstStyle/>
          <a:p>
            <a:fld id="{91C2A87E-C6C2-4B13-8833-871CA86F54EF}" type="slidenum">
              <a:rPr lang="en-GB" smtClean="0"/>
              <a:t>‹#›</a:t>
            </a:fld>
            <a:endParaRPr lang="en-GB"/>
          </a:p>
        </p:txBody>
      </p:sp>
      <p:pic>
        <p:nvPicPr>
          <p:cNvPr id="7" name="Picture 6" descr="Logo, company name&#10;&#10;Description automatically generated">
            <a:extLst>
              <a:ext uri="{FF2B5EF4-FFF2-40B4-BE49-F238E27FC236}">
                <a16:creationId xmlns:a16="http://schemas.microsoft.com/office/drawing/2014/main" id="{425585F6-4B7E-B090-A846-3F6405E1F84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8403" r="4417"/>
          <a:stretch/>
        </p:blipFill>
        <p:spPr>
          <a:xfrm>
            <a:off x="10786870" y="136524"/>
            <a:ext cx="1155620" cy="1325563"/>
          </a:xfrm>
          <a:prstGeom prst="rect">
            <a:avLst/>
          </a:prstGeom>
        </p:spPr>
      </p:pic>
    </p:spTree>
    <p:extLst>
      <p:ext uri="{BB962C8B-B14F-4D97-AF65-F5344CB8AC3E}">
        <p14:creationId xmlns:p14="http://schemas.microsoft.com/office/powerpoint/2010/main" val="2829603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09F1F-715D-4C26-A895-1C44C1C218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7E1DD3E-B84E-443E-8C84-1E5B73604A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53A11B9-419C-47B4-83AE-53C22C5EA0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C15698-812A-4BD4-9119-3A5F476661F8}"/>
              </a:ext>
            </a:extLst>
          </p:cNvPr>
          <p:cNvSpPr>
            <a:spLocks noGrp="1"/>
          </p:cNvSpPr>
          <p:nvPr>
            <p:ph type="dt" sz="half" idx="10"/>
          </p:nvPr>
        </p:nvSpPr>
        <p:spPr/>
        <p:txBody>
          <a:bodyPr/>
          <a:lstStyle/>
          <a:p>
            <a:fld id="{D1FDB4B9-28E4-4D8D-A9BB-ABDA5E10ED32}" type="datetimeFigureOut">
              <a:rPr lang="en-GB" smtClean="0"/>
              <a:t>31/05/2024</a:t>
            </a:fld>
            <a:endParaRPr lang="en-GB"/>
          </a:p>
        </p:txBody>
      </p:sp>
      <p:sp>
        <p:nvSpPr>
          <p:cNvPr id="6" name="Footer Placeholder 5">
            <a:extLst>
              <a:ext uri="{FF2B5EF4-FFF2-40B4-BE49-F238E27FC236}">
                <a16:creationId xmlns:a16="http://schemas.microsoft.com/office/drawing/2014/main" id="{CBF098DE-7A33-45D7-B27C-5B173AB4D7B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CBD5C77-009C-4A73-9A34-9860B038A403}"/>
              </a:ext>
            </a:extLst>
          </p:cNvPr>
          <p:cNvSpPr>
            <a:spLocks noGrp="1"/>
          </p:cNvSpPr>
          <p:nvPr>
            <p:ph type="sldNum" sz="quarter" idx="12"/>
          </p:nvPr>
        </p:nvSpPr>
        <p:spPr/>
        <p:txBody>
          <a:bodyPr/>
          <a:lstStyle/>
          <a:p>
            <a:fld id="{91C2A87E-C6C2-4B13-8833-871CA86F54EF}" type="slidenum">
              <a:rPr lang="en-GB" smtClean="0"/>
              <a:t>‹#›</a:t>
            </a:fld>
            <a:endParaRPr lang="en-GB"/>
          </a:p>
        </p:txBody>
      </p:sp>
      <p:pic>
        <p:nvPicPr>
          <p:cNvPr id="10" name="Picture 9" descr="Logo, company name&#10;&#10;Description automatically generated">
            <a:extLst>
              <a:ext uri="{FF2B5EF4-FFF2-40B4-BE49-F238E27FC236}">
                <a16:creationId xmlns:a16="http://schemas.microsoft.com/office/drawing/2014/main" id="{39D66868-B5D0-1AEE-117C-F0CFC8391862}"/>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8403" r="4417"/>
          <a:stretch/>
        </p:blipFill>
        <p:spPr>
          <a:xfrm>
            <a:off x="10786870" y="136524"/>
            <a:ext cx="1155620" cy="1325563"/>
          </a:xfrm>
          <a:prstGeom prst="rect">
            <a:avLst/>
          </a:prstGeom>
        </p:spPr>
      </p:pic>
    </p:spTree>
    <p:extLst>
      <p:ext uri="{BB962C8B-B14F-4D97-AF65-F5344CB8AC3E}">
        <p14:creationId xmlns:p14="http://schemas.microsoft.com/office/powerpoint/2010/main" val="405732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C3F0C-641F-4D04-9132-83B34A2252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981807F-4030-473A-A57D-EE5B1321AB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8204207-3F99-41C6-8519-A230C2263B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899E85-B90A-4B99-BF67-F0B9289F7675}"/>
              </a:ext>
            </a:extLst>
          </p:cNvPr>
          <p:cNvSpPr>
            <a:spLocks noGrp="1"/>
          </p:cNvSpPr>
          <p:nvPr>
            <p:ph type="dt" sz="half" idx="10"/>
          </p:nvPr>
        </p:nvSpPr>
        <p:spPr/>
        <p:txBody>
          <a:bodyPr/>
          <a:lstStyle/>
          <a:p>
            <a:fld id="{D1FDB4B9-28E4-4D8D-A9BB-ABDA5E10ED32}" type="datetimeFigureOut">
              <a:rPr lang="en-GB" smtClean="0"/>
              <a:t>31/05/2024</a:t>
            </a:fld>
            <a:endParaRPr lang="en-GB"/>
          </a:p>
        </p:txBody>
      </p:sp>
      <p:sp>
        <p:nvSpPr>
          <p:cNvPr id="6" name="Footer Placeholder 5">
            <a:extLst>
              <a:ext uri="{FF2B5EF4-FFF2-40B4-BE49-F238E27FC236}">
                <a16:creationId xmlns:a16="http://schemas.microsoft.com/office/drawing/2014/main" id="{F5D47437-267A-4CD8-A32C-95EB20954EF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F339067-B2D6-4218-A7FF-5B0972085D29}"/>
              </a:ext>
            </a:extLst>
          </p:cNvPr>
          <p:cNvSpPr>
            <a:spLocks noGrp="1"/>
          </p:cNvSpPr>
          <p:nvPr>
            <p:ph type="sldNum" sz="quarter" idx="12"/>
          </p:nvPr>
        </p:nvSpPr>
        <p:spPr/>
        <p:txBody>
          <a:bodyPr/>
          <a:lstStyle/>
          <a:p>
            <a:fld id="{91C2A87E-C6C2-4B13-8833-871CA86F54EF}" type="slidenum">
              <a:rPr lang="en-GB" smtClean="0"/>
              <a:t>‹#›</a:t>
            </a:fld>
            <a:endParaRPr lang="en-GB"/>
          </a:p>
        </p:txBody>
      </p:sp>
      <p:pic>
        <p:nvPicPr>
          <p:cNvPr id="10" name="Picture 9" descr="Logo, company name&#10;&#10;Description automatically generated">
            <a:extLst>
              <a:ext uri="{FF2B5EF4-FFF2-40B4-BE49-F238E27FC236}">
                <a16:creationId xmlns:a16="http://schemas.microsoft.com/office/drawing/2014/main" id="{68994D26-F4D3-C234-D642-7F319EA8E234}"/>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8403" r="4417"/>
          <a:stretch/>
        </p:blipFill>
        <p:spPr>
          <a:xfrm>
            <a:off x="10786870" y="136524"/>
            <a:ext cx="1155620" cy="1325563"/>
          </a:xfrm>
          <a:prstGeom prst="rect">
            <a:avLst/>
          </a:prstGeom>
        </p:spPr>
      </p:pic>
    </p:spTree>
    <p:extLst>
      <p:ext uri="{BB962C8B-B14F-4D97-AF65-F5344CB8AC3E}">
        <p14:creationId xmlns:p14="http://schemas.microsoft.com/office/powerpoint/2010/main" val="3251248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AB73EF9-AC6B-419F-9819-3774B8179FE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5AF8BF3-1A6D-481C-8E67-2A1214A345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37AA745-969F-48D0-BF6E-A01CE40AAD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FDB4B9-28E4-4D8D-A9BB-ABDA5E10ED32}" type="datetimeFigureOut">
              <a:rPr lang="en-GB" smtClean="0"/>
              <a:t>31/05/2024</a:t>
            </a:fld>
            <a:endParaRPr lang="en-GB"/>
          </a:p>
        </p:txBody>
      </p:sp>
      <p:sp>
        <p:nvSpPr>
          <p:cNvPr id="5" name="Footer Placeholder 4">
            <a:extLst>
              <a:ext uri="{FF2B5EF4-FFF2-40B4-BE49-F238E27FC236}">
                <a16:creationId xmlns:a16="http://schemas.microsoft.com/office/drawing/2014/main" id="{23F96107-CD1D-448D-9651-E8BC255CA72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4678637-02B3-48F2-9066-DF6ED24255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C2A87E-C6C2-4B13-8833-871CA86F54EF}" type="slidenum">
              <a:rPr lang="en-GB" smtClean="0"/>
              <a:t>‹#›</a:t>
            </a:fld>
            <a:endParaRPr lang="en-GB"/>
          </a:p>
        </p:txBody>
      </p:sp>
    </p:spTree>
    <p:extLst>
      <p:ext uri="{BB962C8B-B14F-4D97-AF65-F5344CB8AC3E}">
        <p14:creationId xmlns:p14="http://schemas.microsoft.com/office/powerpoint/2010/main" val="36707891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support.microsoft.com/en-us/office/schedule-a-teams-meeting-with-registration-435b2b67-c1bd-411e-9be6-9ed1b4a9f04a" TargetMode="External"/><Relationship Id="rId2" Type="http://schemas.openxmlformats.org/officeDocument/2006/relationships/hyperlink" Target="mailto:netzero@nfu.org.uk" TargetMode="External"/><Relationship Id="rId1" Type="http://schemas.openxmlformats.org/officeDocument/2006/relationships/slideLayout" Target="../slideLayouts/slideLayout2.xml"/><Relationship Id="rId4" Type="http://schemas.openxmlformats.org/officeDocument/2006/relationships/hyperlink" Target="https://support.zoom.us/hc/en-us/articles/211579443-Setting-up-registration-for-a-meetin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twitter.com/CountrysideCop" TargetMode="External"/><Relationship Id="rId2" Type="http://schemas.openxmlformats.org/officeDocument/2006/relationships/hyperlink" Target="https://www.youtube.com/channel/UC34rEDviqvuo47mUKAorQJA"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netzero@nfu.org.u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49B447FE-DDA9-4B30-828A-59FC569124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C3D487F7-9050-4871-B351-34A72ADB29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4" y="-1"/>
            <a:ext cx="6096002"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F43C27DD-EF6A-4C48-9669-C2970E71A8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52884" y="609601"/>
            <a:ext cx="6858003" cy="5638801"/>
          </a:xfrm>
          <a:prstGeom prst="rect">
            <a:avLst/>
          </a:prstGeom>
          <a:gradFill>
            <a:gsLst>
              <a:gs pos="0">
                <a:schemeClr val="accent1">
                  <a:alpha val="23000"/>
                </a:schemeClr>
              </a:gs>
              <a:gs pos="71000">
                <a:schemeClr val="accent1">
                  <a:lumMod val="50000"/>
                  <a:alpha val="0"/>
                </a:schemeClr>
              </a:gs>
              <a:gs pos="100000">
                <a:srgbClr val="000000">
                  <a:alpha val="0"/>
                </a:srgb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05A1AA86-B7E6-4C02-AA34-F1A25CD4CC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7518" y="2217950"/>
            <a:ext cx="6103518" cy="4640049"/>
          </a:xfrm>
          <a:prstGeom prst="rect">
            <a:avLst/>
          </a:prstGeom>
          <a:gradFill>
            <a:gsLst>
              <a:gs pos="0">
                <a:schemeClr val="accent1">
                  <a:alpha val="0"/>
                </a:schemeClr>
              </a:gs>
              <a:gs pos="72000">
                <a:srgbClr val="000000">
                  <a:alpha val="21000"/>
                </a:srgb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Oval 37">
            <a:extLst>
              <a:ext uri="{FF2B5EF4-FFF2-40B4-BE49-F238E27FC236}">
                <a16:creationId xmlns:a16="http://schemas.microsoft.com/office/drawing/2014/main" id="{86C3B9CB-4E48-4726-B7B9-9E02F71B15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4137312">
            <a:off x="565239" y="1211422"/>
            <a:ext cx="4640488" cy="4640488"/>
          </a:xfrm>
          <a:prstGeom prst="ellipse">
            <a:avLst/>
          </a:prstGeom>
          <a:gradFill>
            <a:gsLst>
              <a:gs pos="53000">
                <a:schemeClr val="accent1">
                  <a:alpha val="0"/>
                </a:schemeClr>
              </a:gs>
              <a:gs pos="100000">
                <a:schemeClr val="accent1">
                  <a:lumMod val="40000"/>
                  <a:lumOff val="60000"/>
                  <a:alpha val="1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39">
            <a:extLst>
              <a:ext uri="{FF2B5EF4-FFF2-40B4-BE49-F238E27FC236}">
                <a16:creationId xmlns:a16="http://schemas.microsoft.com/office/drawing/2014/main" id="{C84384FE-1C88-4CAA-8FB8-2313A3AE73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7519" y="0"/>
            <a:ext cx="6103519" cy="6870700"/>
          </a:xfrm>
          <a:prstGeom prst="rect">
            <a:avLst/>
          </a:prstGeom>
          <a:gradFill>
            <a:gsLst>
              <a:gs pos="24000">
                <a:schemeClr val="accent1">
                  <a:alpha val="0"/>
                </a:schemeClr>
              </a:gs>
              <a:gs pos="100000">
                <a:srgbClr val="000000">
                  <a:alpha val="71000"/>
                </a:srgb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a:extLst>
              <a:ext uri="{FF2B5EF4-FFF2-40B4-BE49-F238E27FC236}">
                <a16:creationId xmlns:a16="http://schemas.microsoft.com/office/drawing/2014/main" id="{CC7892EF-63BF-4357-A691-C68658C7D210}"/>
              </a:ext>
            </a:extLst>
          </p:cNvPr>
          <p:cNvSpPr>
            <a:spLocks noGrp="1"/>
          </p:cNvSpPr>
          <p:nvPr>
            <p:ph type="subTitle" idx="1"/>
          </p:nvPr>
        </p:nvSpPr>
        <p:spPr>
          <a:xfrm>
            <a:off x="7454481" y="5120640"/>
            <a:ext cx="3426879" cy="1520190"/>
          </a:xfrm>
        </p:spPr>
        <p:txBody>
          <a:bodyPr anchor="b">
            <a:normAutofit/>
          </a:bodyPr>
          <a:lstStyle/>
          <a:p>
            <a:pPr algn="r">
              <a:spcBef>
                <a:spcPts val="0"/>
              </a:spcBef>
            </a:pPr>
            <a:r>
              <a:rPr lang="en-GB" sz="1050" b="1" dirty="0"/>
              <a:t>Agriculture and Land use Alliance</a:t>
            </a:r>
          </a:p>
          <a:p>
            <a:pPr algn="r">
              <a:spcBef>
                <a:spcPts val="0"/>
              </a:spcBef>
            </a:pPr>
            <a:r>
              <a:rPr lang="en-GB" sz="1050" dirty="0"/>
              <a:t>Enquiries: netzero@nfu.org.uk</a:t>
            </a:r>
          </a:p>
        </p:txBody>
      </p:sp>
      <p:pic>
        <p:nvPicPr>
          <p:cNvPr id="7" name="Picture 6" descr="Logo, company name&#10;&#10;Description automatically generated">
            <a:extLst>
              <a:ext uri="{FF2B5EF4-FFF2-40B4-BE49-F238E27FC236}">
                <a16:creationId xmlns:a16="http://schemas.microsoft.com/office/drawing/2014/main" id="{9A3EF06B-25D0-4806-A685-4F9B639DA6DE}"/>
              </a:ext>
            </a:extLst>
          </p:cNvPr>
          <p:cNvPicPr>
            <a:picLocks noChangeAspect="1"/>
          </p:cNvPicPr>
          <p:nvPr/>
        </p:nvPicPr>
        <p:blipFill rotWithShape="1">
          <a:blip r:embed="rId2">
            <a:extLst>
              <a:ext uri="{28A0092B-C50C-407E-A947-70E740481C1C}">
                <a14:useLocalDpi xmlns:a14="http://schemas.microsoft.com/office/drawing/2010/main" val="0"/>
              </a:ext>
            </a:extLst>
          </a:blip>
          <a:srcRect l="8403" r="4417"/>
          <a:stretch/>
        </p:blipFill>
        <p:spPr>
          <a:xfrm>
            <a:off x="10972800" y="5459504"/>
            <a:ext cx="1219200" cy="1398494"/>
          </a:xfrm>
          <a:prstGeom prst="rect">
            <a:avLst/>
          </a:prstGeom>
        </p:spPr>
      </p:pic>
      <p:sp>
        <p:nvSpPr>
          <p:cNvPr id="12" name="TextBox 11">
            <a:extLst>
              <a:ext uri="{FF2B5EF4-FFF2-40B4-BE49-F238E27FC236}">
                <a16:creationId xmlns:a16="http://schemas.microsoft.com/office/drawing/2014/main" id="{16596EDA-3997-4ACF-BC4D-26F7DFB27C6E}"/>
              </a:ext>
            </a:extLst>
          </p:cNvPr>
          <p:cNvSpPr txBox="1"/>
          <p:nvPr/>
        </p:nvSpPr>
        <p:spPr>
          <a:xfrm>
            <a:off x="7179677" y="2829205"/>
            <a:ext cx="4230167" cy="1212289"/>
          </a:xfrm>
          <a:prstGeom prst="rect">
            <a:avLst/>
          </a:prstGeom>
          <a:noFill/>
        </p:spPr>
        <p:txBody>
          <a:bodyPr wrap="square">
            <a:spAutoFit/>
          </a:bodyPr>
          <a:lstStyle/>
          <a:p>
            <a:r>
              <a:rPr lang="en-GB" b="1" dirty="0">
                <a:solidFill>
                  <a:srgbClr val="006600"/>
                </a:solidFill>
                <a:latin typeface="Calibri" panose="020F0502020204030204" pitchFamily="34" charset="0"/>
                <a:ea typeface="Calibri" panose="020F0502020204030204" pitchFamily="34" charset="0"/>
              </a:rPr>
              <a:t>C</a:t>
            </a:r>
            <a:r>
              <a:rPr lang="en-GB" b="1" dirty="0">
                <a:solidFill>
                  <a:srgbClr val="006600"/>
                </a:solidFill>
                <a:effectLst/>
                <a:latin typeface="Calibri" panose="020F0502020204030204" pitchFamily="34" charset="0"/>
                <a:ea typeface="Calibri" panose="020F0502020204030204" pitchFamily="34" charset="0"/>
              </a:rPr>
              <a:t>reating the space ahead of COP29 for the UK’s rural community to take centre stage and showcase our contribution to a just and equitable resilient net zero economy. </a:t>
            </a:r>
            <a:endParaRPr lang="en-GB" b="1" dirty="0">
              <a:solidFill>
                <a:srgbClr val="006600"/>
              </a:solidFill>
            </a:endParaRPr>
          </a:p>
        </p:txBody>
      </p:sp>
      <p:pic>
        <p:nvPicPr>
          <p:cNvPr id="13" name="Picture 12" descr="A green cover with white text&#10;&#10;Description automatically generated">
            <a:extLst>
              <a:ext uri="{FF2B5EF4-FFF2-40B4-BE49-F238E27FC236}">
                <a16:creationId xmlns:a16="http://schemas.microsoft.com/office/drawing/2014/main" id="{D371BE0C-D88E-315B-21D6-2E33F9DC387C}"/>
              </a:ext>
            </a:extLst>
          </p:cNvPr>
          <p:cNvPicPr>
            <a:picLocks noChangeAspect="1"/>
          </p:cNvPicPr>
          <p:nvPr/>
        </p:nvPicPr>
        <p:blipFill rotWithShape="1">
          <a:blip r:embed="rId3">
            <a:extLst>
              <a:ext uri="{28A0092B-C50C-407E-A947-70E740481C1C}">
                <a14:useLocalDpi xmlns:a14="http://schemas.microsoft.com/office/drawing/2010/main" val="0"/>
              </a:ext>
            </a:extLst>
          </a:blip>
          <a:srcRect l="14236" t="8933" r="5060" b="27333"/>
          <a:stretch/>
        </p:blipFill>
        <p:spPr>
          <a:xfrm>
            <a:off x="0" y="-1"/>
            <a:ext cx="6140635" cy="6857997"/>
          </a:xfrm>
          <a:prstGeom prst="rect">
            <a:avLst/>
          </a:prstGeom>
        </p:spPr>
      </p:pic>
    </p:spTree>
    <p:extLst>
      <p:ext uri="{BB962C8B-B14F-4D97-AF65-F5344CB8AC3E}">
        <p14:creationId xmlns:p14="http://schemas.microsoft.com/office/powerpoint/2010/main" val="3242623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4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328E5-3BB5-4998-A8B5-CB4E6489578A}"/>
              </a:ext>
            </a:extLst>
          </p:cNvPr>
          <p:cNvSpPr>
            <a:spLocks noGrp="1"/>
          </p:cNvSpPr>
          <p:nvPr>
            <p:ph type="title"/>
          </p:nvPr>
        </p:nvSpPr>
        <p:spPr/>
        <p:txBody>
          <a:bodyPr/>
          <a:lstStyle/>
          <a:p>
            <a:r>
              <a:rPr lang="en-GB" dirty="0">
                <a:solidFill>
                  <a:srgbClr val="008000"/>
                </a:solidFill>
              </a:rPr>
              <a:t>Event formats</a:t>
            </a:r>
          </a:p>
        </p:txBody>
      </p:sp>
      <p:sp>
        <p:nvSpPr>
          <p:cNvPr id="3" name="Content Placeholder 2">
            <a:extLst>
              <a:ext uri="{FF2B5EF4-FFF2-40B4-BE49-F238E27FC236}">
                <a16:creationId xmlns:a16="http://schemas.microsoft.com/office/drawing/2014/main" id="{DC20D335-0696-4F86-BDD4-5E316C199C10}"/>
              </a:ext>
            </a:extLst>
          </p:cNvPr>
          <p:cNvSpPr>
            <a:spLocks noGrp="1"/>
          </p:cNvSpPr>
          <p:nvPr>
            <p:ph idx="1"/>
          </p:nvPr>
        </p:nvSpPr>
        <p:spPr/>
        <p:txBody>
          <a:bodyPr/>
          <a:lstStyle/>
          <a:p>
            <a:r>
              <a:rPr lang="en-GB" dirty="0"/>
              <a:t>Anyone with an interest in the countryside may host an event. Events are intended to be easy for the organiser to stage and suit their audience:</a:t>
            </a:r>
          </a:p>
          <a:p>
            <a:pPr lvl="1"/>
            <a:r>
              <a:rPr lang="en-GB" dirty="0"/>
              <a:t>Flexible format: In person or virtual </a:t>
            </a:r>
          </a:p>
          <a:p>
            <a:pPr lvl="1"/>
            <a:r>
              <a:rPr lang="en-GB" dirty="0"/>
              <a:t>Flexible platform: Use the platform best suited to your needs. Consider your audience size: Zoom Business plan accommodates 500 participants, Teams Business plan 300</a:t>
            </a:r>
          </a:p>
          <a:p>
            <a:pPr lvl="1"/>
            <a:r>
              <a:rPr lang="en-GB" dirty="0"/>
              <a:t>Flexible length: The virtual event length can suit the complexity of the theme. We recommend between 1 and 2 hours. Live events may require longer</a:t>
            </a:r>
          </a:p>
          <a:p>
            <a:pPr lvl="1"/>
            <a:r>
              <a:rPr lang="en-GB" dirty="0"/>
              <a:t>Flexible time: You choose the date and time that best suits your audience. Events will run concurrently to allow the greatest flexibility.</a:t>
            </a:r>
          </a:p>
          <a:p>
            <a:pPr marL="0" indent="0">
              <a:buNone/>
            </a:pPr>
            <a:endParaRPr lang="en-GB" sz="2400" dirty="0"/>
          </a:p>
        </p:txBody>
      </p:sp>
    </p:spTree>
    <p:extLst>
      <p:ext uri="{BB962C8B-B14F-4D97-AF65-F5344CB8AC3E}">
        <p14:creationId xmlns:p14="http://schemas.microsoft.com/office/powerpoint/2010/main" val="2547977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0DA4A-375B-41F3-8D1D-FD308AA4FEA8}"/>
              </a:ext>
            </a:extLst>
          </p:cNvPr>
          <p:cNvSpPr>
            <a:spLocks noGrp="1"/>
          </p:cNvSpPr>
          <p:nvPr>
            <p:ph type="title"/>
          </p:nvPr>
        </p:nvSpPr>
        <p:spPr/>
        <p:txBody>
          <a:bodyPr/>
          <a:lstStyle/>
          <a:p>
            <a:r>
              <a:rPr lang="en-GB" dirty="0">
                <a:solidFill>
                  <a:srgbClr val="008000"/>
                </a:solidFill>
              </a:rPr>
              <a:t>Book in your event with Countryside COP</a:t>
            </a:r>
          </a:p>
        </p:txBody>
      </p:sp>
      <p:sp>
        <p:nvSpPr>
          <p:cNvPr id="3" name="Content Placeholder 2">
            <a:extLst>
              <a:ext uri="{FF2B5EF4-FFF2-40B4-BE49-F238E27FC236}">
                <a16:creationId xmlns:a16="http://schemas.microsoft.com/office/drawing/2014/main" id="{4C70BE15-A13B-49A9-BB0C-81A9D453A684}"/>
              </a:ext>
            </a:extLst>
          </p:cNvPr>
          <p:cNvSpPr>
            <a:spLocks noGrp="1"/>
          </p:cNvSpPr>
          <p:nvPr>
            <p:ph idx="1"/>
          </p:nvPr>
        </p:nvSpPr>
        <p:spPr/>
        <p:txBody>
          <a:bodyPr>
            <a:normAutofit fontScale="92500" lnSpcReduction="10000"/>
          </a:bodyPr>
          <a:lstStyle/>
          <a:p>
            <a:pPr marL="0" indent="0">
              <a:buNone/>
            </a:pPr>
            <a:r>
              <a:rPr lang="en-GB" dirty="0"/>
              <a:t>Send your event details: </a:t>
            </a:r>
          </a:p>
          <a:p>
            <a:pPr lvl="1"/>
            <a:r>
              <a:rPr lang="en-GB" dirty="0"/>
              <a:t>Date and time of event</a:t>
            </a:r>
          </a:p>
          <a:p>
            <a:pPr lvl="1"/>
            <a:r>
              <a:rPr lang="en-GB" dirty="0"/>
              <a:t>Event title</a:t>
            </a:r>
          </a:p>
          <a:p>
            <a:pPr lvl="1"/>
            <a:r>
              <a:rPr lang="en-GB" dirty="0"/>
              <a:t>25 word summary (approx.) with link for more information if applicable</a:t>
            </a:r>
          </a:p>
          <a:p>
            <a:pPr lvl="1"/>
            <a:r>
              <a:rPr lang="en-GB" dirty="0"/>
              <a:t>Speakers</a:t>
            </a:r>
          </a:p>
          <a:p>
            <a:pPr lvl="1"/>
            <a:r>
              <a:rPr lang="en-GB" dirty="0"/>
              <a:t>Name of the organiser </a:t>
            </a:r>
          </a:p>
          <a:p>
            <a:pPr lvl="1"/>
            <a:r>
              <a:rPr lang="en-GB" dirty="0"/>
              <a:t>Event registration link* </a:t>
            </a:r>
          </a:p>
          <a:p>
            <a:pPr marL="0" indent="0">
              <a:buNone/>
            </a:pPr>
            <a:r>
              <a:rPr lang="en-GB" dirty="0"/>
              <a:t>to </a:t>
            </a:r>
            <a:r>
              <a:rPr lang="en-GB" dirty="0">
                <a:hlinkClick r:id="rId2"/>
              </a:rPr>
              <a:t>netzero@nfu.org.uk</a:t>
            </a:r>
            <a:endParaRPr lang="en-GB" dirty="0"/>
          </a:p>
          <a:p>
            <a:pPr marL="457200" lvl="1" indent="0">
              <a:buNone/>
            </a:pPr>
            <a:endParaRPr lang="en-GB" sz="1400" dirty="0">
              <a:hlinkClick r:id="rId3"/>
            </a:endParaRPr>
          </a:p>
          <a:p>
            <a:pPr marL="457200" lvl="1" indent="0">
              <a:buNone/>
            </a:pPr>
            <a:r>
              <a:rPr lang="en-GB" sz="1900" dirty="0">
                <a:hlinkClick r:id="rId3"/>
              </a:rPr>
              <a:t>* Schedule a Teams meeting with registration (microsoft.com)</a:t>
            </a:r>
            <a:endParaRPr lang="en-GB" sz="1900" dirty="0"/>
          </a:p>
          <a:p>
            <a:pPr marL="457200" lvl="1" indent="0">
              <a:buNone/>
            </a:pPr>
            <a:r>
              <a:rPr lang="en-GB" sz="1900" dirty="0">
                <a:hlinkClick r:id="rId4"/>
              </a:rPr>
              <a:t>Setting up registration for a meeting – Zoom Help </a:t>
            </a:r>
            <a:r>
              <a:rPr lang="en-GB" sz="1900" dirty="0" err="1">
                <a:hlinkClick r:id="rId4"/>
              </a:rPr>
              <a:t>Center</a:t>
            </a:r>
            <a:endParaRPr lang="en-GB" sz="1900" dirty="0"/>
          </a:p>
          <a:p>
            <a:pPr marL="457200" lvl="1" indent="0">
              <a:buNone/>
            </a:pPr>
            <a:r>
              <a:rPr lang="en-GB" sz="1900" dirty="0"/>
              <a:t>If you prefer to keep your event entirely open, then please send the joining link or let us know if it is a member only/closed event. </a:t>
            </a:r>
            <a:endParaRPr lang="en-GB" sz="3500" dirty="0"/>
          </a:p>
        </p:txBody>
      </p:sp>
    </p:spTree>
    <p:extLst>
      <p:ext uri="{BB962C8B-B14F-4D97-AF65-F5344CB8AC3E}">
        <p14:creationId xmlns:p14="http://schemas.microsoft.com/office/powerpoint/2010/main" val="3756176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73845-EE47-EB51-4903-E27828024D7A}"/>
              </a:ext>
            </a:extLst>
          </p:cNvPr>
          <p:cNvSpPr>
            <a:spLocks noGrp="1"/>
          </p:cNvSpPr>
          <p:nvPr>
            <p:ph type="title"/>
          </p:nvPr>
        </p:nvSpPr>
        <p:spPr>
          <a:xfrm>
            <a:off x="838200" y="681037"/>
            <a:ext cx="10515600" cy="1325563"/>
          </a:xfrm>
        </p:spPr>
        <p:txBody>
          <a:bodyPr/>
          <a:lstStyle/>
          <a:p>
            <a:r>
              <a:rPr lang="en-GB" sz="4400" dirty="0">
                <a:solidFill>
                  <a:srgbClr val="008000"/>
                </a:solidFill>
              </a:rPr>
              <a:t>Countryside </a:t>
            </a:r>
            <a:r>
              <a:rPr lang="en-GB" dirty="0">
                <a:solidFill>
                  <a:srgbClr val="008000"/>
                </a:solidFill>
              </a:rPr>
              <a:t>COP Event </a:t>
            </a:r>
            <a:r>
              <a:rPr lang="en-GB" sz="4400" dirty="0">
                <a:solidFill>
                  <a:srgbClr val="008000"/>
                </a:solidFill>
              </a:rPr>
              <a:t>Videos</a:t>
            </a:r>
            <a:br>
              <a:rPr lang="en-GB" sz="4400" dirty="0">
                <a:solidFill>
                  <a:schemeClr val="accent6">
                    <a:lumMod val="50000"/>
                  </a:schemeClr>
                </a:solidFill>
              </a:rPr>
            </a:br>
            <a:endParaRPr lang="en-GB" dirty="0"/>
          </a:p>
        </p:txBody>
      </p:sp>
      <p:sp>
        <p:nvSpPr>
          <p:cNvPr id="3" name="Content Placeholder 2">
            <a:extLst>
              <a:ext uri="{FF2B5EF4-FFF2-40B4-BE49-F238E27FC236}">
                <a16:creationId xmlns:a16="http://schemas.microsoft.com/office/drawing/2014/main" id="{264F2438-39DC-1E48-B394-25D83CB83E75}"/>
              </a:ext>
            </a:extLst>
          </p:cNvPr>
          <p:cNvSpPr>
            <a:spLocks noGrp="1"/>
          </p:cNvSpPr>
          <p:nvPr>
            <p:ph idx="1"/>
          </p:nvPr>
        </p:nvSpPr>
        <p:spPr>
          <a:xfrm>
            <a:off x="838200" y="1501629"/>
            <a:ext cx="10515600" cy="4675334"/>
          </a:xfrm>
        </p:spPr>
        <p:txBody>
          <a:bodyPr>
            <a:normAutofit lnSpcReduction="10000"/>
          </a:bodyPr>
          <a:lstStyle/>
          <a:p>
            <a:pPr marL="0" indent="0">
              <a:buNone/>
            </a:pPr>
            <a:r>
              <a:rPr lang="en-GB" sz="2400" b="1" dirty="0">
                <a:effectLst/>
                <a:latin typeface="Calibri" panose="020F0502020204030204" pitchFamily="34" charset="0"/>
                <a:ea typeface="Calibri" panose="020F0502020204030204" pitchFamily="34" charset="0"/>
                <a:cs typeface="Calibri" panose="020F0502020204030204" pitchFamily="34" charset="0"/>
              </a:rPr>
              <a:t>To help promote Countryside COP, we are looking for short videos (about 30-90 seconds) covering e.g.:</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r>
              <a:rPr lang="en-GB" sz="2400" dirty="0">
                <a:effectLst/>
                <a:latin typeface="Calibri" panose="020F0502020204030204" pitchFamily="34" charset="0"/>
                <a:ea typeface="Calibri" panose="020F0502020204030204" pitchFamily="34" charset="0"/>
                <a:cs typeface="Calibri" panose="020F0502020204030204" pitchFamily="34" charset="0"/>
              </a:rPr>
              <a:t>An overview of your event</a:t>
            </a:r>
          </a:p>
          <a:p>
            <a:r>
              <a:rPr lang="en-GB" sz="2400" dirty="0">
                <a:latin typeface="Calibri" panose="020F0502020204030204" pitchFamily="34" charset="0"/>
                <a:ea typeface="Calibri" panose="020F0502020204030204" pitchFamily="34" charset="0"/>
                <a:cs typeface="Calibri" panose="020F0502020204030204" pitchFamily="34" charset="0"/>
              </a:rPr>
              <a:t>An introduction to your speakers </a:t>
            </a:r>
          </a:p>
          <a:p>
            <a:r>
              <a:rPr lang="en-GB" sz="2400" dirty="0">
                <a:latin typeface="Calibri" panose="020F0502020204030204" pitchFamily="34" charset="0"/>
                <a:ea typeface="Calibri" panose="020F0502020204030204" pitchFamily="34" charset="0"/>
                <a:cs typeface="Calibri" panose="020F0502020204030204" pitchFamily="34" charset="0"/>
              </a:rPr>
              <a:t>Who will it interest?</a:t>
            </a:r>
          </a:p>
          <a:p>
            <a:r>
              <a:rPr lang="en-GB" sz="2400" dirty="0">
                <a:latin typeface="Calibri" panose="020F0502020204030204" pitchFamily="34" charset="0"/>
                <a:ea typeface="Calibri" panose="020F0502020204030204" pitchFamily="34" charset="0"/>
                <a:cs typeface="Calibri" panose="020F0502020204030204" pitchFamily="34" charset="0"/>
              </a:rPr>
              <a:t>What are you trying to achieve with your project/workshop?</a:t>
            </a:r>
          </a:p>
          <a:p>
            <a:pPr marL="0" indent="0">
              <a:buNone/>
            </a:pPr>
            <a:endParaRPr lang="en-GB" sz="2400"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r>
              <a:rPr lang="en-GB" sz="2400" dirty="0">
                <a:effectLst/>
                <a:latin typeface="Calibri" panose="020F0502020204030204" pitchFamily="34" charset="0"/>
                <a:ea typeface="Calibri" panose="020F0502020204030204" pitchFamily="34" charset="0"/>
                <a:cs typeface="Calibri" panose="020F0502020204030204" pitchFamily="34" charset="0"/>
              </a:rPr>
              <a:t>Videos will be hosted on </a:t>
            </a:r>
            <a:r>
              <a:rPr lang="en-GB" sz="2400" u="sng" dirty="0">
                <a:solidFill>
                  <a:srgbClr val="6B9F25"/>
                </a:solidFill>
                <a:effectLst/>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Countryside COP - YouTube</a:t>
            </a:r>
            <a:r>
              <a:rPr lang="en-GB" sz="2400" dirty="0">
                <a:effectLst/>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 </a:t>
            </a:r>
            <a:r>
              <a:rPr lang="en-GB" sz="2400" dirty="0">
                <a:latin typeface="Calibri" panose="020F0502020204030204" pitchFamily="34" charset="0"/>
                <a:ea typeface="Calibri" panose="020F0502020204030204" pitchFamily="34" charset="0"/>
                <a:cs typeface="Times New Roman" panose="02020603050405020304" pitchFamily="18" charset="0"/>
              </a:rPr>
              <a:t>and </a:t>
            </a:r>
            <a:r>
              <a:rPr lang="en-GB" sz="2400" dirty="0">
                <a:effectLst/>
                <a:latin typeface="Calibri" panose="020F0502020204030204" pitchFamily="34" charset="0"/>
                <a:ea typeface="Calibri" panose="020F0502020204030204" pitchFamily="34" charset="0"/>
                <a:cs typeface="Calibri" panose="020F0502020204030204" pitchFamily="34" charset="0"/>
              </a:rPr>
              <a:t>posted on </a:t>
            </a:r>
            <a:r>
              <a:rPr lang="en-GB" sz="2400" dirty="0">
                <a:effectLst/>
                <a:latin typeface="Calibri" panose="020F0502020204030204" pitchFamily="34" charset="0"/>
                <a:ea typeface="Calibri" panose="020F0502020204030204" pitchFamily="34" charset="0"/>
                <a:cs typeface="Calibri" panose="020F0502020204030204" pitchFamily="34" charset="0"/>
                <a:hlinkClick r:id="rId3"/>
              </a:rPr>
              <a:t>Countryside COP Twitter</a:t>
            </a:r>
            <a:r>
              <a:rPr lang="en-GB" sz="2400" dirty="0">
                <a:latin typeface="Calibri" panose="020F0502020204030204" pitchFamily="34" charset="0"/>
                <a:ea typeface="Calibri" panose="020F0502020204030204" pitchFamily="34" charset="0"/>
                <a:cs typeface="Calibri" panose="020F0502020204030204" pitchFamily="34" charset="0"/>
              </a:rPr>
              <a:t>. These</a:t>
            </a:r>
            <a:r>
              <a:rPr lang="en-GB" sz="2400" dirty="0">
                <a:effectLst/>
                <a:latin typeface="Calibri" panose="020F0502020204030204" pitchFamily="34" charset="0"/>
                <a:ea typeface="Calibri" panose="020F0502020204030204" pitchFamily="34" charset="0"/>
                <a:cs typeface="Calibri" panose="020F0502020204030204" pitchFamily="34" charset="0"/>
              </a:rPr>
              <a:t> can be shared by all to publicise the programme, and to encourage other organisations to get involved in the Alliance and to host an event. Promotion by all involved will help build audience participation for the Countryside COP week of events.</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30156337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CEE20-F993-45D1-896F-85A187CC41E5}"/>
              </a:ext>
            </a:extLst>
          </p:cNvPr>
          <p:cNvSpPr>
            <a:spLocks noGrp="1"/>
          </p:cNvSpPr>
          <p:nvPr>
            <p:ph type="title"/>
          </p:nvPr>
        </p:nvSpPr>
        <p:spPr/>
        <p:txBody>
          <a:bodyPr/>
          <a:lstStyle/>
          <a:p>
            <a:r>
              <a:rPr lang="en-GB" dirty="0">
                <a:solidFill>
                  <a:srgbClr val="008000"/>
                </a:solidFill>
              </a:rPr>
              <a:t>Publicising your event</a:t>
            </a:r>
          </a:p>
        </p:txBody>
      </p:sp>
      <p:sp>
        <p:nvSpPr>
          <p:cNvPr id="3" name="Content Placeholder 2">
            <a:extLst>
              <a:ext uri="{FF2B5EF4-FFF2-40B4-BE49-F238E27FC236}">
                <a16:creationId xmlns:a16="http://schemas.microsoft.com/office/drawing/2014/main" id="{5476426F-A149-4601-80D2-FB05CD1F2CF0}"/>
              </a:ext>
            </a:extLst>
          </p:cNvPr>
          <p:cNvSpPr>
            <a:spLocks noGrp="1"/>
          </p:cNvSpPr>
          <p:nvPr>
            <p:ph idx="1"/>
          </p:nvPr>
        </p:nvSpPr>
        <p:spPr>
          <a:xfrm>
            <a:off x="838200" y="1838877"/>
            <a:ext cx="10515600" cy="4801678"/>
          </a:xfrm>
        </p:spPr>
        <p:txBody>
          <a:bodyPr>
            <a:normAutofit/>
          </a:bodyPr>
          <a:lstStyle/>
          <a:p>
            <a:pPr lvl="1"/>
            <a:r>
              <a:rPr lang="en-GB" sz="2000" dirty="0"/>
              <a:t>The Countryside COP will have a landing page and the programme of events will be listed on </a:t>
            </a:r>
          </a:p>
          <a:p>
            <a:pPr lvl="1"/>
            <a:r>
              <a:rPr lang="en-GB" sz="2000" dirty="0"/>
              <a:t>The Countryside COP secretariat will provide the link to the programme listing for event hosts to use in their comms</a:t>
            </a:r>
          </a:p>
          <a:p>
            <a:pPr lvl="1"/>
            <a:r>
              <a:rPr lang="en-GB" sz="2000" dirty="0"/>
              <a:t>You to directly invite participants to register for your event</a:t>
            </a:r>
          </a:p>
          <a:p>
            <a:pPr lvl="1"/>
            <a:r>
              <a:rPr lang="en-GB" sz="2000" dirty="0"/>
              <a:t>Promote your event programme and amplify the Countryside COP programme across your channels. If possible, use tracked links and feedback where audiences are coming from.</a:t>
            </a:r>
          </a:p>
          <a:p>
            <a:pPr marL="457200" lvl="1" indent="0">
              <a:buNone/>
            </a:pPr>
            <a:endParaRPr lang="en-GB" sz="2000" dirty="0"/>
          </a:p>
          <a:p>
            <a:pPr marL="457200" lvl="1" indent="0">
              <a:buNone/>
            </a:pPr>
            <a:r>
              <a:rPr lang="en-GB" sz="2000" dirty="0"/>
              <a:t>Following the event:</a:t>
            </a:r>
          </a:p>
          <a:p>
            <a:pPr lvl="1"/>
            <a:r>
              <a:rPr lang="en-GB" sz="2000" dirty="0"/>
              <a:t>Send us a recording watch again link to make it available to a wider audience.</a:t>
            </a:r>
          </a:p>
          <a:p>
            <a:pPr lvl="1"/>
            <a:r>
              <a:rPr lang="en-GB" sz="2000" dirty="0"/>
              <a:t>Please send your audience numbers and if possible, your social media reach stats to the secretariat (</a:t>
            </a:r>
            <a:r>
              <a:rPr lang="en-GB" sz="2000" dirty="0">
                <a:hlinkClick r:id="rId2"/>
              </a:rPr>
              <a:t>netzero@nfu.org.uk</a:t>
            </a:r>
            <a:r>
              <a:rPr lang="en-GB" sz="2000" dirty="0"/>
              <a:t>) </a:t>
            </a:r>
          </a:p>
          <a:p>
            <a:pPr marL="457200" lvl="1" indent="0">
              <a:buNone/>
            </a:pPr>
            <a:endParaRPr lang="en-GB" sz="1800" dirty="0">
              <a:solidFill>
                <a:srgbClr val="008000"/>
              </a:solidFill>
              <a:latin typeface="Impact" panose="020B0806030902050204" pitchFamily="34" charset="0"/>
            </a:endParaRPr>
          </a:p>
          <a:p>
            <a:pPr marL="457200" lvl="1" indent="0">
              <a:buNone/>
            </a:pPr>
            <a:r>
              <a:rPr lang="en-GB" sz="1800" dirty="0">
                <a:solidFill>
                  <a:srgbClr val="008000"/>
                </a:solidFill>
                <a:latin typeface="Impact" panose="020B0806030902050204" pitchFamily="34" charset="0"/>
              </a:rPr>
              <a:t>Thank you for your support of Countryside COP</a:t>
            </a:r>
          </a:p>
          <a:p>
            <a:pPr lvl="1"/>
            <a:endParaRPr lang="en-GB" dirty="0"/>
          </a:p>
        </p:txBody>
      </p:sp>
    </p:spTree>
    <p:extLst>
      <p:ext uri="{BB962C8B-B14F-4D97-AF65-F5344CB8AC3E}">
        <p14:creationId xmlns:p14="http://schemas.microsoft.com/office/powerpoint/2010/main" val="1023583994"/>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7BA26AA3AAE7C40A6219261DD3E0CE4" ma:contentTypeVersion="8" ma:contentTypeDescription="Create a new document." ma:contentTypeScope="" ma:versionID="b31c9b751e5b65762bd4d1edc15dfd5a">
  <xsd:schema xmlns:xsd="http://www.w3.org/2001/XMLSchema" xmlns:xs="http://www.w3.org/2001/XMLSchema" xmlns:p="http://schemas.microsoft.com/office/2006/metadata/properties" xmlns:ns2="e657c5bc-a07c-4756-bd00-98571f50f3f8" targetNamespace="http://schemas.microsoft.com/office/2006/metadata/properties" ma:root="true" ma:fieldsID="3222528ab2e3bba705fa469219be6d1b" ns2:_="">
    <xsd:import namespace="e657c5bc-a07c-4756-bd00-98571f50f3f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57c5bc-a07c-4756-bd00-98571f50f3f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0C0FE82-35E7-4D89-801A-34D2947AD5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657c5bc-a07c-4756-bd00-98571f50f3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C47F90C-6698-46EE-BE7D-00B63D5AA229}">
  <ds:schemaRefs>
    <ds:schemaRef ds:uri="http://schemas.microsoft.com/sharepoint/v3/contenttype/forms"/>
  </ds:schemaRefs>
</ds:datastoreItem>
</file>

<file path=customXml/itemProps3.xml><?xml version="1.0" encoding="utf-8"?>
<ds:datastoreItem xmlns:ds="http://schemas.openxmlformats.org/officeDocument/2006/customXml" ds:itemID="{46C25DCD-C19A-44F8-9FDC-0BAE780F0C6E}">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2494</TotalTime>
  <Words>509</Words>
  <Application>Microsoft Office PowerPoint</Application>
  <PresentationFormat>Widescreen</PresentationFormat>
  <Paragraphs>41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Impact</vt:lpstr>
      <vt:lpstr>Office Theme</vt:lpstr>
      <vt:lpstr>PowerPoint Presentation</vt:lpstr>
      <vt:lpstr>Event formats</vt:lpstr>
      <vt:lpstr>Book in your event with Countryside COP</vt:lpstr>
      <vt:lpstr>Countryside COP Event Videos </vt:lpstr>
      <vt:lpstr>Publicising your event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Countryside COP</dc:title>
  <dc:creator>Kate Bannister</dc:creator>
  <cp:lastModifiedBy>Matt Smee</cp:lastModifiedBy>
  <cp:revision>71</cp:revision>
  <dcterms:created xsi:type="dcterms:W3CDTF">2021-07-09T10:14:09Z</dcterms:created>
  <dcterms:modified xsi:type="dcterms:W3CDTF">2024-05-31T11:50:39Z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0x01010057BA26AA3AAE7C40A6219261DD3E0CE4</vt:lpwstr>
  </property>
</Properties>
</file>